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tchy Mager" panose="020B0604020202020204" charset="0"/>
      <p:regular r:id="rId22"/>
    </p:embeddedFont>
    <p:embeddedFont>
      <p:font typeface="Cormorant Garamond" panose="020B0604020202020204" charset="0"/>
      <p:regular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7" d="100"/>
          <a:sy n="77" d="100"/>
        </p:scale>
        <p:origin x="41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666" b="-6666"/>
            </a:stretch>
          </a:blipFill>
        </p:spPr>
      </p:sp>
      <p:sp>
        <p:nvSpPr>
          <p:cNvPr id="3" name="TextBox 3"/>
          <p:cNvSpPr txBox="1"/>
          <p:nvPr/>
        </p:nvSpPr>
        <p:spPr>
          <a:xfrm>
            <a:off x="2561411" y="2596592"/>
            <a:ext cx="13165177" cy="2577629"/>
          </a:xfrm>
          <a:prstGeom prst="rect">
            <a:avLst/>
          </a:prstGeom>
        </p:spPr>
        <p:txBody>
          <a:bodyPr wrap="square" lIns="0" tIns="0" rIns="0" bIns="0" rtlCol="0" anchor="t">
            <a:spAutoFit/>
          </a:bodyPr>
          <a:lstStyle/>
          <a:p>
            <a:pPr algn="ctr">
              <a:lnSpc>
                <a:spcPts val="20075"/>
              </a:lnSpc>
            </a:pPr>
            <a:r>
              <a:rPr lang="en-US" sz="14339" spc="1046" dirty="0">
                <a:solidFill>
                  <a:srgbClr val="000000"/>
                </a:solidFill>
                <a:latin typeface="Catchy Mager"/>
                <a:ea typeface="Catchy Mager"/>
                <a:cs typeface="Catchy Mager"/>
                <a:sym typeface="Catchy Mager"/>
              </a:rPr>
              <a:t>GETCLASSES</a:t>
            </a:r>
          </a:p>
        </p:txBody>
      </p:sp>
      <p:grpSp>
        <p:nvGrpSpPr>
          <p:cNvPr id="4" name="Group 4"/>
          <p:cNvGrpSpPr/>
          <p:nvPr/>
        </p:nvGrpSpPr>
        <p:grpSpPr>
          <a:xfrm>
            <a:off x="4559523" y="5881460"/>
            <a:ext cx="9250030" cy="2301856"/>
            <a:chOff x="0" y="0"/>
            <a:chExt cx="5761844" cy="1433826"/>
          </a:xfrm>
        </p:grpSpPr>
        <p:sp>
          <p:nvSpPr>
            <p:cNvPr id="5" name="Freeform 5"/>
            <p:cNvSpPr/>
            <p:nvPr/>
          </p:nvSpPr>
          <p:spPr>
            <a:xfrm>
              <a:off x="0" y="0"/>
              <a:ext cx="5761844" cy="1433826"/>
            </a:xfrm>
            <a:custGeom>
              <a:avLst/>
              <a:gdLst/>
              <a:ahLst/>
              <a:cxnLst/>
              <a:rect l="l" t="t" r="r" b="b"/>
              <a:pathLst>
                <a:path w="5761844" h="1433826">
                  <a:moveTo>
                    <a:pt x="5558644" y="0"/>
                  </a:moveTo>
                  <a:cubicBezTo>
                    <a:pt x="5670868" y="0"/>
                    <a:pt x="5761844" y="320973"/>
                    <a:pt x="5761844" y="716913"/>
                  </a:cubicBezTo>
                  <a:cubicBezTo>
                    <a:pt x="5761844" y="1112853"/>
                    <a:pt x="5670868" y="1433826"/>
                    <a:pt x="5558644" y="1433826"/>
                  </a:cubicBezTo>
                  <a:lnTo>
                    <a:pt x="203200" y="1433826"/>
                  </a:lnTo>
                  <a:cubicBezTo>
                    <a:pt x="90976" y="1433826"/>
                    <a:pt x="0" y="1112853"/>
                    <a:pt x="0" y="716913"/>
                  </a:cubicBezTo>
                  <a:cubicBezTo>
                    <a:pt x="0" y="320973"/>
                    <a:pt x="90976" y="0"/>
                    <a:pt x="203200" y="0"/>
                  </a:cubicBezTo>
                  <a:close/>
                </a:path>
              </a:pathLst>
            </a:custGeom>
            <a:solidFill>
              <a:srgbClr val="000000">
                <a:alpha val="0"/>
              </a:srgbClr>
            </a:solidFill>
            <a:ln w="19050" cap="sq">
              <a:solidFill>
                <a:srgbClr val="000000"/>
              </a:solidFill>
              <a:prstDash val="solid"/>
              <a:miter/>
            </a:ln>
          </p:spPr>
        </p:sp>
        <p:sp>
          <p:nvSpPr>
            <p:cNvPr id="6" name="TextBox 6"/>
            <p:cNvSpPr txBox="1"/>
            <p:nvPr/>
          </p:nvSpPr>
          <p:spPr>
            <a:xfrm>
              <a:off x="0" y="-38100"/>
              <a:ext cx="5761844" cy="1471926"/>
            </a:xfrm>
            <a:prstGeom prst="rect">
              <a:avLst/>
            </a:prstGeom>
          </p:spPr>
          <p:txBody>
            <a:bodyPr lIns="30258" tIns="30258" rIns="30258" bIns="30258" rtlCol="0" anchor="ctr"/>
            <a:lstStyle/>
            <a:p>
              <a:pPr algn="ctr">
                <a:lnSpc>
                  <a:spcPts val="1982"/>
                </a:lnSpc>
              </a:pPr>
              <a:endParaRPr/>
            </a:p>
          </p:txBody>
        </p:sp>
      </p:grpSp>
      <p:sp>
        <p:nvSpPr>
          <p:cNvPr id="7" name="Freeform 7"/>
          <p:cNvSpPr/>
          <p:nvPr/>
        </p:nvSpPr>
        <p:spPr>
          <a:xfrm>
            <a:off x="17259300" y="7650855"/>
            <a:ext cx="339025" cy="1607445"/>
          </a:xfrm>
          <a:custGeom>
            <a:avLst/>
            <a:gdLst/>
            <a:ahLst/>
            <a:cxnLst/>
            <a:rect l="l" t="t" r="r" b="b"/>
            <a:pathLst>
              <a:path w="339025" h="1607445">
                <a:moveTo>
                  <a:pt x="0" y="0"/>
                </a:moveTo>
                <a:lnTo>
                  <a:pt x="339025" y="0"/>
                </a:lnTo>
                <a:lnTo>
                  <a:pt x="339025" y="1607445"/>
                </a:lnTo>
                <a:lnTo>
                  <a:pt x="0" y="160744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4240303" y="1752645"/>
            <a:ext cx="9888469" cy="1135720"/>
          </a:xfrm>
          <a:prstGeom prst="rect">
            <a:avLst/>
          </a:prstGeom>
        </p:spPr>
        <p:txBody>
          <a:bodyPr lIns="0" tIns="0" rIns="0" bIns="0" rtlCol="0" anchor="t">
            <a:spAutoFit/>
          </a:bodyPr>
          <a:lstStyle/>
          <a:p>
            <a:pPr algn="ctr">
              <a:lnSpc>
                <a:spcPts val="9326"/>
              </a:lnSpc>
            </a:pPr>
            <a:r>
              <a:rPr lang="en-US" sz="6661" spc="233">
                <a:solidFill>
                  <a:srgbClr val="000000"/>
                </a:solidFill>
                <a:latin typeface="Cormorant Garamond"/>
                <a:ea typeface="Cormorant Garamond"/>
                <a:cs typeface="Cormorant Garamond"/>
                <a:sym typeface="Cormorant Garamond"/>
              </a:rPr>
              <a:t>Presentation of</a:t>
            </a:r>
          </a:p>
        </p:txBody>
      </p:sp>
      <p:sp>
        <p:nvSpPr>
          <p:cNvPr id="9" name="TextBox 9"/>
          <p:cNvSpPr txBox="1"/>
          <p:nvPr/>
        </p:nvSpPr>
        <p:spPr>
          <a:xfrm>
            <a:off x="6362483" y="5934312"/>
            <a:ext cx="5563035" cy="2132609"/>
          </a:xfrm>
          <a:prstGeom prst="rect">
            <a:avLst/>
          </a:prstGeom>
        </p:spPr>
        <p:txBody>
          <a:bodyPr lIns="0" tIns="0" rIns="0" bIns="0" rtlCol="0" anchor="t">
            <a:spAutoFit/>
          </a:bodyPr>
          <a:lstStyle/>
          <a:p>
            <a:pPr algn="ctr">
              <a:lnSpc>
                <a:spcPts val="4254"/>
              </a:lnSpc>
            </a:pPr>
            <a:r>
              <a:rPr lang="en-US" sz="3039" spc="313" dirty="0">
                <a:solidFill>
                  <a:srgbClr val="000000"/>
                </a:solidFill>
                <a:latin typeface="Catchy Mager"/>
                <a:ea typeface="Catchy Mager"/>
                <a:cs typeface="Catchy Mager"/>
                <a:sym typeface="Catchy Mager"/>
              </a:rPr>
              <a:t>authors: </a:t>
            </a:r>
          </a:p>
          <a:p>
            <a:pPr algn="ctr">
              <a:lnSpc>
                <a:spcPts val="4254"/>
              </a:lnSpc>
            </a:pPr>
            <a:r>
              <a:rPr lang="en-US" sz="3039" spc="313" dirty="0" err="1">
                <a:solidFill>
                  <a:srgbClr val="000000"/>
                </a:solidFill>
                <a:latin typeface="Catchy Mager"/>
                <a:ea typeface="Catchy Mager"/>
                <a:cs typeface="Catchy Mager"/>
                <a:sym typeface="Catchy Mager"/>
              </a:rPr>
              <a:t>Jhon</a:t>
            </a:r>
            <a:r>
              <a:rPr lang="en-US" sz="3039" spc="313" dirty="0">
                <a:solidFill>
                  <a:srgbClr val="000000"/>
                </a:solidFill>
                <a:latin typeface="Catchy Mager"/>
                <a:ea typeface="Catchy Mager"/>
                <a:cs typeface="Catchy Mager"/>
                <a:sym typeface="Catchy Mager"/>
              </a:rPr>
              <a:t> Gonzalez</a:t>
            </a:r>
          </a:p>
          <a:p>
            <a:pPr algn="ctr">
              <a:lnSpc>
                <a:spcPts val="4254"/>
              </a:lnSpc>
            </a:pPr>
            <a:r>
              <a:rPr lang="en-US" sz="3039" spc="313" dirty="0">
                <a:solidFill>
                  <a:srgbClr val="000000"/>
                </a:solidFill>
                <a:latin typeface="Catchy Mager"/>
                <a:ea typeface="Catchy Mager"/>
                <a:cs typeface="Catchy Mager"/>
                <a:sym typeface="Catchy Mager"/>
              </a:rPr>
              <a:t>Alejandro Escobar</a:t>
            </a:r>
          </a:p>
          <a:p>
            <a:pPr algn="ctr">
              <a:lnSpc>
                <a:spcPts val="4254"/>
              </a:lnSpc>
            </a:pPr>
            <a:r>
              <a:rPr lang="en-US" sz="3039" spc="313" dirty="0">
                <a:solidFill>
                  <a:srgbClr val="000000"/>
                </a:solidFill>
                <a:latin typeface="Catchy Mager"/>
                <a:ea typeface="Catchy Mager"/>
                <a:cs typeface="Catchy Mager"/>
                <a:sym typeface="Catchy Mager"/>
              </a:rPr>
              <a:t>Sebastian </a:t>
            </a:r>
            <a:r>
              <a:rPr lang="en-US" sz="3039" spc="313" dirty="0" err="1">
                <a:solidFill>
                  <a:srgbClr val="000000"/>
                </a:solidFill>
                <a:latin typeface="Catchy Mager"/>
                <a:ea typeface="Catchy Mager"/>
                <a:cs typeface="Catchy Mager"/>
                <a:sym typeface="Catchy Mager"/>
              </a:rPr>
              <a:t>Sambrano</a:t>
            </a:r>
            <a:endParaRPr lang="en-US" sz="3039" spc="313" dirty="0">
              <a:solidFill>
                <a:srgbClr val="000000"/>
              </a:solidFill>
              <a:latin typeface="Catchy Mager"/>
              <a:ea typeface="Catchy Mager"/>
              <a:cs typeface="Catchy Mager"/>
              <a:sym typeface="Catchy Mag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TextBox 3"/>
          <p:cNvSpPr txBox="1"/>
          <p:nvPr/>
        </p:nvSpPr>
        <p:spPr>
          <a:xfrm>
            <a:off x="1028700" y="2358845"/>
            <a:ext cx="16230600" cy="5342999"/>
          </a:xfrm>
          <a:prstGeom prst="rect">
            <a:avLst/>
          </a:prstGeom>
        </p:spPr>
        <p:txBody>
          <a:bodyPr lIns="0" tIns="0" rIns="0" bIns="0" rtlCol="0" anchor="t">
            <a:spAutoFit/>
          </a:bodyPr>
          <a:lstStyle/>
          <a:p>
            <a:pPr algn="l">
              <a:lnSpc>
                <a:spcPts val="4229"/>
              </a:lnSpc>
            </a:pPr>
            <a:r>
              <a:rPr lang="en-US" sz="3020">
                <a:solidFill>
                  <a:srgbClr val="000000"/>
                </a:solidFill>
                <a:latin typeface="Catchy Mager"/>
                <a:ea typeface="Catchy Mager"/>
                <a:cs typeface="Catchy Mager"/>
                <a:sym typeface="Catchy Mager"/>
              </a:rPr>
              <a:t>Functional Requirements</a:t>
            </a:r>
          </a:p>
          <a:p>
            <a:pPr marL="652172" lvl="1" indent="-326086" algn="l">
              <a:lnSpc>
                <a:spcPts val="4229"/>
              </a:lnSpc>
              <a:buAutoNum type="arabicPeriod"/>
            </a:pPr>
            <a:r>
              <a:rPr lang="en-US" sz="3020">
                <a:solidFill>
                  <a:srgbClr val="000000"/>
                </a:solidFill>
                <a:latin typeface="Catchy Mager"/>
                <a:ea typeface="Catchy Mager"/>
                <a:cs typeface="Catchy Mager"/>
                <a:sym typeface="Catchy Mager"/>
              </a:rPr>
              <a:t>Registration and login for students and tutors.</a:t>
            </a:r>
          </a:p>
          <a:p>
            <a:pPr marL="652172" lvl="1" indent="-326086" algn="l">
              <a:lnSpc>
                <a:spcPts val="4229"/>
              </a:lnSpc>
              <a:buAutoNum type="arabicPeriod"/>
            </a:pPr>
            <a:r>
              <a:rPr lang="en-US" sz="3020">
                <a:solidFill>
                  <a:srgbClr val="000000"/>
                </a:solidFill>
                <a:latin typeface="Catchy Mager"/>
                <a:ea typeface="Catchy Mager"/>
                <a:cs typeface="Catchy Mager"/>
                <a:sym typeface="Catchy Mager"/>
              </a:rPr>
              <a:t>Profile management including experience, degrees, rate, and availability.</a:t>
            </a:r>
          </a:p>
          <a:p>
            <a:pPr marL="652172" lvl="1" indent="-326086" algn="l">
              <a:lnSpc>
                <a:spcPts val="4229"/>
              </a:lnSpc>
              <a:buAutoNum type="arabicPeriod"/>
            </a:pPr>
            <a:r>
              <a:rPr lang="en-US" sz="3020">
                <a:solidFill>
                  <a:srgbClr val="000000"/>
                </a:solidFill>
                <a:latin typeface="Catchy Mager"/>
                <a:ea typeface="Catchy Mager"/>
                <a:cs typeface="Catchy Mager"/>
                <a:sym typeface="Catchy Mager"/>
              </a:rPr>
              <a:t>Tutor search with filters by subject, rate, language, and country. </a:t>
            </a:r>
          </a:p>
          <a:p>
            <a:pPr marL="652172" lvl="1" indent="-326086" algn="l">
              <a:lnSpc>
                <a:spcPts val="4229"/>
              </a:lnSpc>
              <a:buAutoNum type="arabicPeriod"/>
            </a:pPr>
            <a:r>
              <a:rPr lang="en-US" sz="3020">
                <a:solidFill>
                  <a:srgbClr val="000000"/>
                </a:solidFill>
                <a:latin typeface="Catchy Mager"/>
                <a:ea typeface="Catchy Mager"/>
                <a:cs typeface="Catchy Mager"/>
                <a:sym typeface="Catchy Mager"/>
              </a:rPr>
              <a:t> Scheduling with notifications. </a:t>
            </a:r>
          </a:p>
          <a:p>
            <a:pPr marL="652172" lvl="1" indent="-326086" algn="l">
              <a:lnSpc>
                <a:spcPts val="4229"/>
              </a:lnSpc>
              <a:buAutoNum type="arabicPeriod"/>
            </a:pPr>
            <a:r>
              <a:rPr lang="en-US" sz="3020">
                <a:solidFill>
                  <a:srgbClr val="000000"/>
                </a:solidFill>
                <a:latin typeface="Catchy Mager"/>
                <a:ea typeface="Catchy Mager"/>
                <a:cs typeface="Catchy Mager"/>
                <a:sym typeface="Catchy Mager"/>
              </a:rPr>
              <a:t> Secure payments (credit card, e-wallet). </a:t>
            </a:r>
          </a:p>
          <a:p>
            <a:pPr marL="652172" lvl="1" indent="-326086" algn="l">
              <a:lnSpc>
                <a:spcPts val="4229"/>
              </a:lnSpc>
              <a:buAutoNum type="arabicPeriod"/>
            </a:pPr>
            <a:r>
              <a:rPr lang="en-US" sz="3020">
                <a:solidFill>
                  <a:srgbClr val="000000"/>
                </a:solidFill>
                <a:latin typeface="Catchy Mager"/>
                <a:ea typeface="Catchy Mager"/>
                <a:cs typeface="Catchy Mager"/>
                <a:sym typeface="Catchy Mager"/>
              </a:rPr>
              <a:t> Virtual classes with video call, screen sharing, and whiteboard. </a:t>
            </a:r>
          </a:p>
          <a:p>
            <a:pPr marL="652172" lvl="1" indent="-326086" algn="l">
              <a:lnSpc>
                <a:spcPts val="4229"/>
              </a:lnSpc>
              <a:buAutoNum type="arabicPeriod"/>
            </a:pPr>
            <a:r>
              <a:rPr lang="en-US" sz="3020">
                <a:solidFill>
                  <a:srgbClr val="000000"/>
                </a:solidFill>
                <a:latin typeface="Catchy Mager"/>
                <a:ea typeface="Catchy Mager"/>
                <a:cs typeface="Catchy Mager"/>
                <a:sym typeface="Catchy Mager"/>
              </a:rPr>
              <a:t> Chat and messaging between users. </a:t>
            </a:r>
          </a:p>
          <a:p>
            <a:pPr marL="652172" lvl="1" indent="-326086" algn="l">
              <a:lnSpc>
                <a:spcPts val="4229"/>
              </a:lnSpc>
              <a:buAutoNum type="arabicPeriod"/>
            </a:pPr>
            <a:r>
              <a:rPr lang="en-US" sz="3020">
                <a:solidFill>
                  <a:srgbClr val="000000"/>
                </a:solidFill>
                <a:latin typeface="Catchy Mager"/>
                <a:ea typeface="Catchy Mager"/>
                <a:cs typeface="Catchy Mager"/>
                <a:sym typeface="Catchy Mager"/>
              </a:rPr>
              <a:t> Reviews and ratings after sessions. </a:t>
            </a:r>
          </a:p>
          <a:p>
            <a:pPr marL="652172" lvl="1" indent="-326086" algn="l">
              <a:lnSpc>
                <a:spcPts val="4229"/>
              </a:lnSpc>
              <a:buAutoNum type="arabicPeriod"/>
            </a:pPr>
            <a:r>
              <a:rPr lang="en-US" sz="3020">
                <a:solidFill>
                  <a:srgbClr val="000000"/>
                </a:solidFill>
                <a:latin typeface="Catchy Mager"/>
                <a:ea typeface="Catchy Mager"/>
                <a:cs typeface="Catchy Mager"/>
                <a:sym typeface="Catchy Mager"/>
              </a:rPr>
              <a:t> Dispute management by the administrator.</a:t>
            </a:r>
          </a:p>
        </p:txBody>
      </p:sp>
      <p:sp>
        <p:nvSpPr>
          <p:cNvPr id="4" name="TextBox 4"/>
          <p:cNvSpPr txBox="1"/>
          <p:nvPr/>
        </p:nvSpPr>
        <p:spPr>
          <a:xfrm>
            <a:off x="1028700" y="895350"/>
            <a:ext cx="12172950"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Requirements Documentation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TextBox 3"/>
          <p:cNvSpPr txBox="1"/>
          <p:nvPr/>
        </p:nvSpPr>
        <p:spPr>
          <a:xfrm>
            <a:off x="1028700" y="2415464"/>
            <a:ext cx="16230600" cy="5876399"/>
          </a:xfrm>
          <a:prstGeom prst="rect">
            <a:avLst/>
          </a:prstGeom>
        </p:spPr>
        <p:txBody>
          <a:bodyPr lIns="0" tIns="0" rIns="0" bIns="0" rtlCol="0" anchor="t">
            <a:spAutoFit/>
          </a:bodyPr>
          <a:lstStyle/>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•Performance: The system must respond to search queries in less than three seconds to ensure smooth navigation and usability. It should support at least 1000 concurrent users without degradation in performance. </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Usability: A clean and intuitive interface accessible from both web and mobile devices, supporting multiple languages (English/Spanish), to guarantee accessibility for diverse users. •</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Security: Data encryption, credential protection, and tutor identity verification to ensure user trust and compliance with PCI DSS standards. </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Availability: 99% uptime is required for service </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reliability, supported by automated daily backups and error recovery systems. </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Flexibility: The architecture should allow integration of future features (e.g., group sessions or additional payment methods) without major structural changes.</a:t>
            </a:r>
          </a:p>
        </p:txBody>
      </p:sp>
      <p:sp>
        <p:nvSpPr>
          <p:cNvPr id="4" name="TextBox 4"/>
          <p:cNvSpPr txBox="1"/>
          <p:nvPr/>
        </p:nvSpPr>
        <p:spPr>
          <a:xfrm>
            <a:off x="1028700" y="895350"/>
            <a:ext cx="12984551"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Non-Functional Requirements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Freeform 3"/>
          <p:cNvSpPr/>
          <p:nvPr/>
        </p:nvSpPr>
        <p:spPr>
          <a:xfrm>
            <a:off x="2368581" y="2246885"/>
            <a:ext cx="13257572" cy="7688305"/>
          </a:xfrm>
          <a:custGeom>
            <a:avLst/>
            <a:gdLst/>
            <a:ahLst/>
            <a:cxnLst/>
            <a:rect l="l" t="t" r="r" b="b"/>
            <a:pathLst>
              <a:path w="13257572" h="7688305">
                <a:moveTo>
                  <a:pt x="0" y="0"/>
                </a:moveTo>
                <a:lnTo>
                  <a:pt x="13257572" y="0"/>
                </a:lnTo>
                <a:lnTo>
                  <a:pt x="13257572" y="7688305"/>
                </a:lnTo>
                <a:lnTo>
                  <a:pt x="0" y="7688305"/>
                </a:lnTo>
                <a:lnTo>
                  <a:pt x="0" y="0"/>
                </a:lnTo>
                <a:close/>
              </a:path>
            </a:pathLst>
          </a:custGeom>
          <a:blipFill>
            <a:blip r:embed="rId3"/>
            <a:stretch>
              <a:fillRect/>
            </a:stretch>
          </a:blipFill>
        </p:spPr>
      </p:sp>
      <p:sp>
        <p:nvSpPr>
          <p:cNvPr id="4" name="TextBox 4"/>
          <p:cNvSpPr txBox="1"/>
          <p:nvPr/>
        </p:nvSpPr>
        <p:spPr>
          <a:xfrm>
            <a:off x="1028700" y="895350"/>
            <a:ext cx="8115300"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Mockups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Freeform 3"/>
          <p:cNvSpPr/>
          <p:nvPr/>
        </p:nvSpPr>
        <p:spPr>
          <a:xfrm>
            <a:off x="5714600" y="1237344"/>
            <a:ext cx="6858800" cy="7812313"/>
          </a:xfrm>
          <a:custGeom>
            <a:avLst/>
            <a:gdLst/>
            <a:ahLst/>
            <a:cxnLst/>
            <a:rect l="l" t="t" r="r" b="b"/>
            <a:pathLst>
              <a:path w="6858800" h="7812313">
                <a:moveTo>
                  <a:pt x="0" y="0"/>
                </a:moveTo>
                <a:lnTo>
                  <a:pt x="6858800" y="0"/>
                </a:lnTo>
                <a:lnTo>
                  <a:pt x="6858800" y="7812312"/>
                </a:lnTo>
                <a:lnTo>
                  <a:pt x="0" y="7812312"/>
                </a:lnTo>
                <a:lnTo>
                  <a:pt x="0" y="0"/>
                </a:lnTo>
                <a:close/>
              </a:path>
            </a:pathLst>
          </a:custGeom>
          <a:blipFill>
            <a:blip r:embed="rId3"/>
            <a:stretch>
              <a:fillRect t="-77"/>
            </a:stretch>
          </a:blipFill>
        </p:spPr>
      </p:sp>
      <p:sp>
        <p:nvSpPr>
          <p:cNvPr id="4" name="TextBox 4"/>
          <p:cNvSpPr txBox="1"/>
          <p:nvPr/>
        </p:nvSpPr>
        <p:spPr>
          <a:xfrm>
            <a:off x="1028700" y="895350"/>
            <a:ext cx="8115300"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Mockups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Freeform 3"/>
          <p:cNvSpPr/>
          <p:nvPr/>
        </p:nvSpPr>
        <p:spPr>
          <a:xfrm>
            <a:off x="5592711" y="1028700"/>
            <a:ext cx="7962138" cy="8229600"/>
          </a:xfrm>
          <a:custGeom>
            <a:avLst/>
            <a:gdLst/>
            <a:ahLst/>
            <a:cxnLst/>
            <a:rect l="l" t="t" r="r" b="b"/>
            <a:pathLst>
              <a:path w="7962138" h="8229600">
                <a:moveTo>
                  <a:pt x="0" y="0"/>
                </a:moveTo>
                <a:lnTo>
                  <a:pt x="7962138" y="0"/>
                </a:lnTo>
                <a:lnTo>
                  <a:pt x="7962138" y="8229600"/>
                </a:lnTo>
                <a:lnTo>
                  <a:pt x="0" y="8229600"/>
                </a:lnTo>
                <a:lnTo>
                  <a:pt x="0" y="0"/>
                </a:lnTo>
                <a:close/>
              </a:path>
            </a:pathLst>
          </a:custGeom>
          <a:blipFill>
            <a:blip r:embed="rId3"/>
            <a:stretch>
              <a:fillRect/>
            </a:stretch>
          </a:blipFill>
        </p:spPr>
      </p:sp>
      <p:sp>
        <p:nvSpPr>
          <p:cNvPr id="4" name="TextBox 4"/>
          <p:cNvSpPr txBox="1"/>
          <p:nvPr/>
        </p:nvSpPr>
        <p:spPr>
          <a:xfrm>
            <a:off x="1028700" y="895350"/>
            <a:ext cx="8115300"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Mockups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Freeform 3"/>
          <p:cNvSpPr/>
          <p:nvPr/>
        </p:nvSpPr>
        <p:spPr>
          <a:xfrm>
            <a:off x="5674066" y="1072563"/>
            <a:ext cx="9015870" cy="8185737"/>
          </a:xfrm>
          <a:custGeom>
            <a:avLst/>
            <a:gdLst/>
            <a:ahLst/>
            <a:cxnLst/>
            <a:rect l="l" t="t" r="r" b="b"/>
            <a:pathLst>
              <a:path w="9015870" h="8185737">
                <a:moveTo>
                  <a:pt x="0" y="0"/>
                </a:moveTo>
                <a:lnTo>
                  <a:pt x="9015870" y="0"/>
                </a:lnTo>
                <a:lnTo>
                  <a:pt x="9015870" y="8185737"/>
                </a:lnTo>
                <a:lnTo>
                  <a:pt x="0" y="8185737"/>
                </a:lnTo>
                <a:lnTo>
                  <a:pt x="0" y="0"/>
                </a:lnTo>
                <a:close/>
              </a:path>
            </a:pathLst>
          </a:custGeom>
          <a:blipFill>
            <a:blip r:embed="rId3"/>
            <a:stretch>
              <a:fillRect/>
            </a:stretch>
          </a:blipFill>
        </p:spPr>
      </p:sp>
      <p:sp>
        <p:nvSpPr>
          <p:cNvPr id="4" name="TextBox 4"/>
          <p:cNvSpPr txBox="1"/>
          <p:nvPr/>
        </p:nvSpPr>
        <p:spPr>
          <a:xfrm>
            <a:off x="1028700" y="895350"/>
            <a:ext cx="8115300"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Mockups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Freeform 3"/>
          <p:cNvSpPr/>
          <p:nvPr/>
        </p:nvSpPr>
        <p:spPr>
          <a:xfrm>
            <a:off x="4008571" y="2764680"/>
            <a:ext cx="11461135" cy="5757472"/>
          </a:xfrm>
          <a:custGeom>
            <a:avLst/>
            <a:gdLst/>
            <a:ahLst/>
            <a:cxnLst/>
            <a:rect l="l" t="t" r="r" b="b"/>
            <a:pathLst>
              <a:path w="11461135" h="5757472">
                <a:moveTo>
                  <a:pt x="0" y="0"/>
                </a:moveTo>
                <a:lnTo>
                  <a:pt x="11461135" y="0"/>
                </a:lnTo>
                <a:lnTo>
                  <a:pt x="11461135" y="5757472"/>
                </a:lnTo>
                <a:lnTo>
                  <a:pt x="0" y="5757472"/>
                </a:lnTo>
                <a:lnTo>
                  <a:pt x="0" y="0"/>
                </a:lnTo>
                <a:close/>
              </a:path>
            </a:pathLst>
          </a:custGeom>
          <a:blipFill>
            <a:blip r:embed="rId3"/>
            <a:stretch>
              <a:fillRect/>
            </a:stretch>
          </a:blipFill>
        </p:spPr>
      </p:sp>
      <p:sp>
        <p:nvSpPr>
          <p:cNvPr id="4" name="TextBox 4"/>
          <p:cNvSpPr txBox="1"/>
          <p:nvPr/>
        </p:nvSpPr>
        <p:spPr>
          <a:xfrm>
            <a:off x="1028700" y="895350"/>
            <a:ext cx="8115300"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Mockups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Freeform 3"/>
          <p:cNvSpPr/>
          <p:nvPr/>
        </p:nvSpPr>
        <p:spPr>
          <a:xfrm>
            <a:off x="5086350" y="1028700"/>
            <a:ext cx="8998639" cy="8239972"/>
          </a:xfrm>
          <a:custGeom>
            <a:avLst/>
            <a:gdLst/>
            <a:ahLst/>
            <a:cxnLst/>
            <a:rect l="l" t="t" r="r" b="b"/>
            <a:pathLst>
              <a:path w="8998639" h="8239972">
                <a:moveTo>
                  <a:pt x="0" y="0"/>
                </a:moveTo>
                <a:lnTo>
                  <a:pt x="8998639" y="0"/>
                </a:lnTo>
                <a:lnTo>
                  <a:pt x="8998639" y="8239972"/>
                </a:lnTo>
                <a:lnTo>
                  <a:pt x="0" y="8239972"/>
                </a:lnTo>
                <a:lnTo>
                  <a:pt x="0" y="0"/>
                </a:lnTo>
                <a:close/>
              </a:path>
            </a:pathLst>
          </a:custGeom>
          <a:blipFill>
            <a:blip r:embed="rId3"/>
            <a:stretch>
              <a:fillRect/>
            </a:stretch>
          </a:blipFill>
        </p:spPr>
      </p:sp>
      <p:sp>
        <p:nvSpPr>
          <p:cNvPr id="4" name="TextBox 4"/>
          <p:cNvSpPr txBox="1"/>
          <p:nvPr/>
        </p:nvSpPr>
        <p:spPr>
          <a:xfrm>
            <a:off x="1028700" y="895350"/>
            <a:ext cx="8115300"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Mockups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Freeform 3"/>
          <p:cNvSpPr/>
          <p:nvPr/>
        </p:nvSpPr>
        <p:spPr>
          <a:xfrm>
            <a:off x="4593926" y="2032635"/>
            <a:ext cx="11801413" cy="6856377"/>
          </a:xfrm>
          <a:custGeom>
            <a:avLst/>
            <a:gdLst/>
            <a:ahLst/>
            <a:cxnLst/>
            <a:rect l="l" t="t" r="r" b="b"/>
            <a:pathLst>
              <a:path w="11801413" h="6856377">
                <a:moveTo>
                  <a:pt x="0" y="0"/>
                </a:moveTo>
                <a:lnTo>
                  <a:pt x="11801413" y="0"/>
                </a:lnTo>
                <a:lnTo>
                  <a:pt x="11801413" y="6856377"/>
                </a:lnTo>
                <a:lnTo>
                  <a:pt x="0" y="6856377"/>
                </a:lnTo>
                <a:lnTo>
                  <a:pt x="0" y="0"/>
                </a:lnTo>
                <a:close/>
              </a:path>
            </a:pathLst>
          </a:custGeom>
          <a:blipFill>
            <a:blip r:embed="rId3"/>
            <a:stretch>
              <a:fillRect/>
            </a:stretch>
          </a:blipFill>
        </p:spPr>
      </p:sp>
      <p:sp>
        <p:nvSpPr>
          <p:cNvPr id="4" name="TextBox 4"/>
          <p:cNvSpPr txBox="1"/>
          <p:nvPr/>
        </p:nvSpPr>
        <p:spPr>
          <a:xfrm>
            <a:off x="1028700" y="895350"/>
            <a:ext cx="8115300"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Mockups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074" b="-14074"/>
            </a:stretch>
          </a:blipFill>
        </p:spPr>
      </p:sp>
      <p:sp>
        <p:nvSpPr>
          <p:cNvPr id="3" name="Freeform 3"/>
          <p:cNvSpPr/>
          <p:nvPr/>
        </p:nvSpPr>
        <p:spPr>
          <a:xfrm>
            <a:off x="3653149" y="2032635"/>
            <a:ext cx="12286882" cy="7156732"/>
          </a:xfrm>
          <a:custGeom>
            <a:avLst/>
            <a:gdLst/>
            <a:ahLst/>
            <a:cxnLst/>
            <a:rect l="l" t="t" r="r" b="b"/>
            <a:pathLst>
              <a:path w="12286882" h="7156732">
                <a:moveTo>
                  <a:pt x="0" y="0"/>
                </a:moveTo>
                <a:lnTo>
                  <a:pt x="12286882" y="0"/>
                </a:lnTo>
                <a:lnTo>
                  <a:pt x="12286882" y="7156732"/>
                </a:lnTo>
                <a:lnTo>
                  <a:pt x="0" y="7156732"/>
                </a:lnTo>
                <a:lnTo>
                  <a:pt x="0" y="0"/>
                </a:lnTo>
                <a:close/>
              </a:path>
            </a:pathLst>
          </a:custGeom>
          <a:blipFill>
            <a:blip r:embed="rId3"/>
            <a:stretch>
              <a:fillRect/>
            </a:stretch>
          </a:blipFill>
        </p:spPr>
      </p:sp>
      <p:sp>
        <p:nvSpPr>
          <p:cNvPr id="4" name="TextBox 4"/>
          <p:cNvSpPr txBox="1"/>
          <p:nvPr/>
        </p:nvSpPr>
        <p:spPr>
          <a:xfrm>
            <a:off x="1028700" y="895350"/>
            <a:ext cx="8115300" cy="1137285"/>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Mockups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grpSp>
        <p:nvGrpSpPr>
          <p:cNvPr id="3" name="Group 3"/>
          <p:cNvGrpSpPr/>
          <p:nvPr/>
        </p:nvGrpSpPr>
        <p:grpSpPr>
          <a:xfrm>
            <a:off x="8993170" y="-843694"/>
            <a:ext cx="9294830" cy="13413631"/>
            <a:chOff x="0" y="0"/>
            <a:chExt cx="1416645" cy="2044400"/>
          </a:xfrm>
        </p:grpSpPr>
        <p:sp>
          <p:nvSpPr>
            <p:cNvPr id="4" name="Freeform 4"/>
            <p:cNvSpPr/>
            <p:nvPr/>
          </p:nvSpPr>
          <p:spPr>
            <a:xfrm>
              <a:off x="0" y="0"/>
              <a:ext cx="1416645" cy="2044400"/>
            </a:xfrm>
            <a:custGeom>
              <a:avLst/>
              <a:gdLst/>
              <a:ahLst/>
              <a:cxnLst/>
              <a:rect l="l" t="t" r="r" b="b"/>
              <a:pathLst>
                <a:path w="1416645" h="2044400">
                  <a:moveTo>
                    <a:pt x="0" y="0"/>
                  </a:moveTo>
                  <a:lnTo>
                    <a:pt x="1416645" y="0"/>
                  </a:lnTo>
                  <a:lnTo>
                    <a:pt x="1416645" y="2044400"/>
                  </a:lnTo>
                  <a:lnTo>
                    <a:pt x="0" y="2044400"/>
                  </a:lnTo>
                  <a:close/>
                </a:path>
              </a:pathLst>
            </a:custGeom>
            <a:blipFill>
              <a:blip r:embed="rId3"/>
              <a:stretch>
                <a:fillRect l="-11746" t="-554" r="-2351" b="-1133"/>
              </a:stretch>
            </a:blipFill>
          </p:spPr>
        </p:sp>
      </p:grpSp>
      <p:sp>
        <p:nvSpPr>
          <p:cNvPr id="5" name="TextBox 5"/>
          <p:cNvSpPr txBox="1"/>
          <p:nvPr/>
        </p:nvSpPr>
        <p:spPr>
          <a:xfrm>
            <a:off x="1281741" y="1119297"/>
            <a:ext cx="7862259" cy="1137285"/>
          </a:xfrm>
          <a:prstGeom prst="rect">
            <a:avLst/>
          </a:prstGeom>
        </p:spPr>
        <p:txBody>
          <a:bodyPr lIns="0" tIns="0" rIns="0" bIns="0" rtlCol="0" anchor="t">
            <a:spAutoFit/>
          </a:bodyPr>
          <a:lstStyle/>
          <a:p>
            <a:pPr marL="0" lvl="0" indent="0" algn="l">
              <a:lnSpc>
                <a:spcPts val="9240"/>
              </a:lnSpc>
              <a:spcBef>
                <a:spcPct val="0"/>
              </a:spcBef>
            </a:pPr>
            <a:r>
              <a:rPr lang="en-US" sz="6600" spc="231">
                <a:solidFill>
                  <a:srgbClr val="000000"/>
                </a:solidFill>
                <a:latin typeface="Cormorant Garamond"/>
                <a:ea typeface="Cormorant Garamond"/>
                <a:cs typeface="Cormorant Garamond"/>
                <a:sym typeface="Cormorant Garamond"/>
              </a:rPr>
              <a:t>Í</a:t>
            </a:r>
            <a:r>
              <a:rPr lang="en-US" sz="6600" u="none" spc="231">
                <a:solidFill>
                  <a:srgbClr val="000000"/>
                </a:solidFill>
                <a:latin typeface="Cormorant Garamond"/>
                <a:ea typeface="Cormorant Garamond"/>
                <a:cs typeface="Cormorant Garamond"/>
                <a:sym typeface="Cormorant Garamond"/>
              </a:rPr>
              <a:t>ndice</a:t>
            </a:r>
          </a:p>
        </p:txBody>
      </p:sp>
      <p:sp>
        <p:nvSpPr>
          <p:cNvPr id="6" name="TextBox 6"/>
          <p:cNvSpPr txBox="1"/>
          <p:nvPr/>
        </p:nvSpPr>
        <p:spPr>
          <a:xfrm>
            <a:off x="1028700" y="2429138"/>
            <a:ext cx="7397755" cy="5342999"/>
          </a:xfrm>
          <a:prstGeom prst="rect">
            <a:avLst/>
          </a:prstGeom>
        </p:spPr>
        <p:txBody>
          <a:bodyPr lIns="0" tIns="0" rIns="0" bIns="0" rtlCol="0" anchor="t">
            <a:spAutoFit/>
          </a:bodyPr>
          <a:lstStyle/>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Introduction</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Project objetive</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System architecture</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User Experience</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Crc Cards</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Technical Design (UML Diagram)</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 Requirements Documentation</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Non-Functional Requirements</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Mockups (Diseño de interfaz)</a:t>
            </a:r>
          </a:p>
          <a:p>
            <a:pPr algn="l">
              <a:lnSpc>
                <a:spcPts val="4229"/>
              </a:lnSpc>
            </a:pPr>
            <a:endParaRPr lang="en-US" sz="3020">
              <a:solidFill>
                <a:srgbClr val="000000"/>
              </a:solidFill>
              <a:latin typeface="Catchy Mager"/>
              <a:ea typeface="Catchy Mager"/>
              <a:cs typeface="Catchy Mager"/>
              <a:sym typeface="Catchy Mag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666" b="-6666"/>
            </a:stretch>
          </a:blipFill>
        </p:spPr>
      </p:sp>
      <p:sp>
        <p:nvSpPr>
          <p:cNvPr id="3" name="TextBox 3"/>
          <p:cNvSpPr txBox="1"/>
          <p:nvPr/>
        </p:nvSpPr>
        <p:spPr>
          <a:xfrm>
            <a:off x="3601393" y="3491896"/>
            <a:ext cx="11085215" cy="2931733"/>
          </a:xfrm>
          <a:prstGeom prst="rect">
            <a:avLst/>
          </a:prstGeom>
        </p:spPr>
        <p:txBody>
          <a:bodyPr lIns="0" tIns="0" rIns="0" bIns="0" rtlCol="0" anchor="t">
            <a:spAutoFit/>
          </a:bodyPr>
          <a:lstStyle/>
          <a:p>
            <a:pPr marL="0" lvl="0" indent="0" algn="ctr">
              <a:lnSpc>
                <a:spcPts val="23615"/>
              </a:lnSpc>
              <a:spcBef>
                <a:spcPct val="0"/>
              </a:spcBef>
            </a:pPr>
            <a:r>
              <a:rPr lang="en-US" sz="16867" spc="1231">
                <a:solidFill>
                  <a:srgbClr val="000000"/>
                </a:solidFill>
                <a:latin typeface="Catchy Mager"/>
                <a:ea typeface="Catchy Mager"/>
                <a:cs typeface="Catchy Mager"/>
                <a:sym typeface="Catchy Mager"/>
              </a:rPr>
              <a:t>THANKS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333" b="-12333"/>
            </a:stretch>
          </a:blipFill>
        </p:spPr>
      </p:sp>
      <p:sp>
        <p:nvSpPr>
          <p:cNvPr id="3" name="TextBox 3"/>
          <p:cNvSpPr txBox="1"/>
          <p:nvPr/>
        </p:nvSpPr>
        <p:spPr>
          <a:xfrm>
            <a:off x="1028700" y="2284621"/>
            <a:ext cx="16230600" cy="5343017"/>
          </a:xfrm>
          <a:prstGeom prst="rect">
            <a:avLst/>
          </a:prstGeom>
        </p:spPr>
        <p:txBody>
          <a:bodyPr lIns="0" tIns="0" rIns="0" bIns="0" rtlCol="0" anchor="t">
            <a:spAutoFit/>
          </a:bodyPr>
          <a:lstStyle/>
          <a:p>
            <a:pPr marL="652019" lvl="1" indent="-326009" algn="just">
              <a:lnSpc>
                <a:spcPts val="4228"/>
              </a:lnSpc>
              <a:buFont typeface="Arial"/>
              <a:buChar char="•"/>
            </a:pPr>
            <a:r>
              <a:rPr lang="en-US" sz="3020">
                <a:solidFill>
                  <a:srgbClr val="000000"/>
                </a:solidFill>
                <a:latin typeface="Catchy Mager"/>
                <a:ea typeface="Catchy Mager"/>
                <a:cs typeface="Catchy Mager"/>
                <a:sym typeface="Catchy Mager"/>
              </a:rPr>
              <a:t>The GetClasses project is an online platform</a:t>
            </a:r>
          </a:p>
          <a:p>
            <a:pPr marL="652019" lvl="1" indent="-326009" algn="just">
              <a:lnSpc>
                <a:spcPts val="4228"/>
              </a:lnSpc>
              <a:buFont typeface="Arial"/>
              <a:buChar char="•"/>
            </a:pPr>
            <a:r>
              <a:rPr lang="en-US" sz="3020">
                <a:solidFill>
                  <a:srgbClr val="000000"/>
                </a:solidFill>
                <a:latin typeface="Catchy Mager"/>
                <a:ea typeface="Catchy Mager"/>
                <a:cs typeface="Catchy Mager"/>
                <a:sym typeface="Catchy Mager"/>
              </a:rPr>
              <a:t>intuitive and secure learning environment. </a:t>
            </a:r>
          </a:p>
          <a:p>
            <a:pPr marL="652019" lvl="1" indent="-326009" algn="just">
              <a:lnSpc>
                <a:spcPts val="4228"/>
              </a:lnSpc>
              <a:buFont typeface="Arial"/>
              <a:buChar char="•"/>
            </a:pPr>
            <a:r>
              <a:rPr lang="en-US" sz="3020">
                <a:solidFill>
                  <a:srgbClr val="000000"/>
                </a:solidFill>
                <a:latin typeface="Catchy Mager"/>
                <a:ea typeface="Catchy Mager"/>
                <a:cs typeface="Catchy Mager"/>
                <a:sym typeface="Catchy Mager"/>
              </a:rPr>
              <a:t>The system aims to create an ecosystem where students can easily find qualified tutors according to subject, price, or location, while tutors can promote their academic skills and manage their teaching schedules. </a:t>
            </a:r>
          </a:p>
          <a:p>
            <a:pPr algn="just">
              <a:lnSpc>
                <a:spcPts val="4228"/>
              </a:lnSpc>
            </a:pPr>
            <a:endParaRPr lang="en-US" sz="3020">
              <a:solidFill>
                <a:srgbClr val="000000"/>
              </a:solidFill>
              <a:latin typeface="Catchy Mager"/>
              <a:ea typeface="Catchy Mager"/>
              <a:cs typeface="Catchy Mager"/>
              <a:sym typeface="Catchy Mager"/>
            </a:endParaRPr>
          </a:p>
          <a:p>
            <a:pPr marL="652019" lvl="1" indent="-326009" algn="just">
              <a:lnSpc>
                <a:spcPts val="4228"/>
              </a:lnSpc>
              <a:buFont typeface="Arial"/>
              <a:buChar char="•"/>
            </a:pPr>
            <a:r>
              <a:rPr lang="en-US" sz="3020">
                <a:solidFill>
                  <a:srgbClr val="000000"/>
                </a:solidFill>
                <a:latin typeface="Catchy Mager"/>
                <a:ea typeface="Catchy Mager"/>
                <a:cs typeface="Catchy Mager"/>
                <a:sym typeface="Catchy Mager"/>
              </a:rPr>
              <a:t>The motivation for this project arises from the growing demand for remote learning solutions that offer accessibility and trust. The main objective of GetClasses is to facilitate academic connection, communication, and payment between users within a unified platform. The scope includes web operations, multilingual support, and user management for tutors and students. </a:t>
            </a:r>
          </a:p>
        </p:txBody>
      </p:sp>
      <p:sp>
        <p:nvSpPr>
          <p:cNvPr id="4" name="TextBox 4"/>
          <p:cNvSpPr txBox="1"/>
          <p:nvPr/>
        </p:nvSpPr>
        <p:spPr>
          <a:xfrm>
            <a:off x="1028700" y="895350"/>
            <a:ext cx="10638875" cy="1137285"/>
          </a:xfrm>
          <a:prstGeom prst="rect">
            <a:avLst/>
          </a:prstGeom>
        </p:spPr>
        <p:txBody>
          <a:bodyPr lIns="0" tIns="0" rIns="0" bIns="0" rtlCol="0" anchor="t">
            <a:spAutoFit/>
          </a:bodyPr>
          <a:lstStyle/>
          <a:p>
            <a:pPr marL="0" lvl="0" indent="0" algn="l">
              <a:lnSpc>
                <a:spcPts val="9240"/>
              </a:lnSpc>
              <a:spcBef>
                <a:spcPct val="0"/>
              </a:spcBef>
            </a:pPr>
            <a:r>
              <a:rPr lang="en-US" sz="6600" spc="224">
                <a:solidFill>
                  <a:srgbClr val="000000"/>
                </a:solidFill>
                <a:latin typeface="Cormorant Garamond"/>
                <a:ea typeface="Cormorant Garamond"/>
                <a:cs typeface="Cormorant Garamond"/>
                <a:sym typeface="Cormorant Garamon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111" b="-14111"/>
            </a:stretch>
          </a:blipFill>
        </p:spPr>
      </p:sp>
      <p:sp>
        <p:nvSpPr>
          <p:cNvPr id="3" name="TextBox 3"/>
          <p:cNvSpPr txBox="1"/>
          <p:nvPr/>
        </p:nvSpPr>
        <p:spPr>
          <a:xfrm>
            <a:off x="1028700" y="895350"/>
            <a:ext cx="16230600" cy="1137285"/>
          </a:xfrm>
          <a:prstGeom prst="rect">
            <a:avLst/>
          </a:prstGeom>
        </p:spPr>
        <p:txBody>
          <a:bodyPr lIns="0" tIns="0" rIns="0" bIns="0" rtlCol="0" anchor="t">
            <a:spAutoFit/>
          </a:bodyPr>
          <a:lstStyle/>
          <a:p>
            <a:pPr marL="0" lvl="0" indent="0" algn="l">
              <a:lnSpc>
                <a:spcPts val="9240"/>
              </a:lnSpc>
              <a:spcBef>
                <a:spcPct val="0"/>
              </a:spcBef>
            </a:pPr>
            <a:r>
              <a:rPr lang="en-US" sz="6600" spc="224">
                <a:solidFill>
                  <a:srgbClr val="000000"/>
                </a:solidFill>
                <a:latin typeface="Cormorant Garamond"/>
                <a:ea typeface="Cormorant Garamond"/>
                <a:cs typeface="Cormorant Garamond"/>
                <a:sym typeface="Cormorant Garamond"/>
              </a:rPr>
              <a:t>Project objetive</a:t>
            </a:r>
          </a:p>
        </p:txBody>
      </p:sp>
      <p:sp>
        <p:nvSpPr>
          <p:cNvPr id="4" name="TextBox 4"/>
          <p:cNvSpPr txBox="1"/>
          <p:nvPr/>
        </p:nvSpPr>
        <p:spPr>
          <a:xfrm>
            <a:off x="1028700" y="2226833"/>
            <a:ext cx="16230600" cy="8009999"/>
          </a:xfrm>
          <a:prstGeom prst="rect">
            <a:avLst/>
          </a:prstGeom>
        </p:spPr>
        <p:txBody>
          <a:bodyPr lIns="0" tIns="0" rIns="0" bIns="0" rtlCol="0" anchor="t">
            <a:spAutoFit/>
          </a:bodyPr>
          <a:lstStyle/>
          <a:p>
            <a:pPr algn="l">
              <a:lnSpc>
                <a:spcPts val="4229"/>
              </a:lnSpc>
            </a:pPr>
            <a:r>
              <a:rPr lang="en-US" sz="3020">
                <a:solidFill>
                  <a:srgbClr val="000000"/>
                </a:solidFill>
                <a:latin typeface="Catchy Mager"/>
                <a:ea typeface="Catchy Mager"/>
                <a:cs typeface="Catchy Mager"/>
                <a:sym typeface="Catchy Mager"/>
              </a:rPr>
              <a:t>The main objective of the GetClasses project is to design and implement an online tutoring platform that efficiently connects students with qualified tutors through a secure, scalable, and user-friendly system. The platform aims to streamline the processes of registration, scheduling, communication, and payment between users, applying object-oriented design principles such as inheritance, polymorphism, and encapsulation to ensure modularity, maintainability, and reusability of the software components.</a:t>
            </a:r>
          </a:p>
          <a:p>
            <a:pPr algn="l">
              <a:lnSpc>
                <a:spcPts val="4229"/>
              </a:lnSpc>
            </a:pPr>
            <a:endParaRPr lang="en-US" sz="3020">
              <a:solidFill>
                <a:srgbClr val="000000"/>
              </a:solidFill>
              <a:latin typeface="Catchy Mager"/>
              <a:ea typeface="Catchy Mager"/>
              <a:cs typeface="Catchy Mager"/>
              <a:sym typeface="Catchy Mager"/>
            </a:endParaRP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Enabling students to find, book, and attend virtual tutoring sessions easily.</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Allowing tutors to manage their profiles, availability, and earnings effectively.</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Providing administrators with tools to supervise transactions and resolve disputes.</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Guaranteeing data security, reliability, and smooth user experience across web and mobile platforms.</a:t>
            </a:r>
          </a:p>
          <a:p>
            <a:pPr marL="652172" lvl="1" indent="-326086" algn="l">
              <a:lnSpc>
                <a:spcPts val="4229"/>
              </a:lnSpc>
              <a:buFont typeface="Arial"/>
              <a:buChar char="•"/>
            </a:pPr>
            <a:r>
              <a:rPr lang="en-US" sz="3020">
                <a:solidFill>
                  <a:srgbClr val="000000"/>
                </a:solidFill>
                <a:latin typeface="Catchy Mager"/>
                <a:ea typeface="Catchy Mager"/>
                <a:cs typeface="Catchy Mager"/>
                <a:sym typeface="Catchy Mager"/>
              </a:rPr>
              <a:t>Demonstrating the practical application of OOP concepts in a real-world transactional application.</a:t>
            </a:r>
          </a:p>
          <a:p>
            <a:pPr algn="l">
              <a:lnSpc>
                <a:spcPts val="4229"/>
              </a:lnSpc>
            </a:pPr>
            <a:endParaRPr lang="en-US" sz="3020">
              <a:solidFill>
                <a:srgbClr val="000000"/>
              </a:solidFill>
              <a:latin typeface="Catchy Mager"/>
              <a:ea typeface="Catchy Mager"/>
              <a:cs typeface="Catchy Mager"/>
              <a:sym typeface="Catchy Mag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sp>
      <p:sp>
        <p:nvSpPr>
          <p:cNvPr id="3" name="TextBox 3"/>
          <p:cNvSpPr txBox="1"/>
          <p:nvPr/>
        </p:nvSpPr>
        <p:spPr>
          <a:xfrm>
            <a:off x="1028700" y="2773437"/>
            <a:ext cx="16230600" cy="5342999"/>
          </a:xfrm>
          <a:prstGeom prst="rect">
            <a:avLst/>
          </a:prstGeom>
        </p:spPr>
        <p:txBody>
          <a:bodyPr lIns="0" tIns="0" rIns="0" bIns="0" rtlCol="0" anchor="t">
            <a:spAutoFit/>
          </a:bodyPr>
          <a:lstStyle/>
          <a:p>
            <a:pPr algn="l">
              <a:lnSpc>
                <a:spcPts val="4229"/>
              </a:lnSpc>
            </a:pPr>
            <a:r>
              <a:rPr lang="en-US" sz="3020">
                <a:solidFill>
                  <a:srgbClr val="000000"/>
                </a:solidFill>
                <a:latin typeface="Catchy Mager"/>
                <a:ea typeface="Catchy Mager"/>
                <a:cs typeface="Catchy Mager"/>
                <a:sym typeface="Catchy Mager"/>
              </a:rPr>
              <a:t>In GetClasses, the system’s main operations are driven by user interactions. Students can create accounts, search for tutors, book classes, and complete payments through integrated modules. Tutors, in turn, manage their profiles, set availability, and interact with students through chat and virtual sessions. The administrator ensures compliance and resolves disputes. </a:t>
            </a:r>
          </a:p>
          <a:p>
            <a:pPr algn="l">
              <a:lnSpc>
                <a:spcPts val="4229"/>
              </a:lnSpc>
            </a:pPr>
            <a:endParaRPr lang="en-US" sz="3020">
              <a:solidFill>
                <a:srgbClr val="000000"/>
              </a:solidFill>
              <a:latin typeface="Catchy Mager"/>
              <a:ea typeface="Catchy Mager"/>
              <a:cs typeface="Catchy Mager"/>
              <a:sym typeface="Catchy Mager"/>
            </a:endParaRPr>
          </a:p>
          <a:p>
            <a:pPr algn="l">
              <a:lnSpc>
                <a:spcPts val="4229"/>
              </a:lnSpc>
            </a:pPr>
            <a:endParaRPr lang="en-US" sz="3020">
              <a:solidFill>
                <a:srgbClr val="000000"/>
              </a:solidFill>
              <a:latin typeface="Catchy Mager"/>
              <a:ea typeface="Catchy Mager"/>
              <a:cs typeface="Catchy Mager"/>
              <a:sym typeface="Catchy Mager"/>
            </a:endParaRPr>
          </a:p>
          <a:p>
            <a:pPr algn="l">
              <a:lnSpc>
                <a:spcPts val="4229"/>
              </a:lnSpc>
              <a:spcBef>
                <a:spcPct val="0"/>
              </a:spcBef>
            </a:pPr>
            <a:r>
              <a:rPr lang="en-US" sz="3020">
                <a:solidFill>
                  <a:srgbClr val="000000"/>
                </a:solidFill>
                <a:latin typeface="Catchy Mager"/>
                <a:ea typeface="Catchy Mager"/>
                <a:cs typeface="Catchy Mager"/>
                <a:sym typeface="Catchy Mager"/>
              </a:rPr>
              <a:t>The data flow of the platform is summarized as follows: users enter their data through web forms, which are processed and validated by the backend. Once authenticated, the system stores user information, manages session scheduling, and logs transaction records. Notifications are automatically triggered to keep users informed of bookings, payments, and reviews.</a:t>
            </a:r>
          </a:p>
        </p:txBody>
      </p:sp>
      <p:sp>
        <p:nvSpPr>
          <p:cNvPr id="4" name="TextBox 4"/>
          <p:cNvSpPr txBox="1"/>
          <p:nvPr/>
        </p:nvSpPr>
        <p:spPr>
          <a:xfrm>
            <a:off x="1028700" y="895350"/>
            <a:ext cx="9410700" cy="1125565"/>
          </a:xfrm>
          <a:prstGeom prst="rect">
            <a:avLst/>
          </a:prstGeom>
        </p:spPr>
        <p:txBody>
          <a:bodyPr wrap="square" lIns="0" tIns="0" rIns="0" bIns="0" rtlCol="0" anchor="t">
            <a:spAutoFit/>
          </a:bodyPr>
          <a:lstStyle/>
          <a:p>
            <a:pPr>
              <a:lnSpc>
                <a:spcPts val="9240"/>
              </a:lnSpc>
              <a:spcBef>
                <a:spcPct val="0"/>
              </a:spcBef>
            </a:pPr>
            <a:r>
              <a:rPr lang="en-US" sz="6600" spc="224" dirty="0">
                <a:solidFill>
                  <a:srgbClr val="000000"/>
                </a:solidFill>
                <a:latin typeface="Cormorant Garamond"/>
                <a:ea typeface="Cormorant Garamond"/>
                <a:cs typeface="Cormorant Garamond"/>
                <a:sym typeface="Cormorant Garamond"/>
              </a:rPr>
              <a:t>System architecture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0239" b="-36797"/>
            </a:stretch>
          </a:blipFill>
        </p:spPr>
      </p:sp>
      <p:sp>
        <p:nvSpPr>
          <p:cNvPr id="3" name="Freeform 3"/>
          <p:cNvSpPr/>
          <p:nvPr/>
        </p:nvSpPr>
        <p:spPr>
          <a:xfrm>
            <a:off x="2874265" y="2024123"/>
            <a:ext cx="12539470" cy="7234177"/>
          </a:xfrm>
          <a:custGeom>
            <a:avLst/>
            <a:gdLst/>
            <a:ahLst/>
            <a:cxnLst/>
            <a:rect l="l" t="t" r="r" b="b"/>
            <a:pathLst>
              <a:path w="12539470" h="7234177">
                <a:moveTo>
                  <a:pt x="0" y="0"/>
                </a:moveTo>
                <a:lnTo>
                  <a:pt x="12539470" y="0"/>
                </a:lnTo>
                <a:lnTo>
                  <a:pt x="12539470" y="7234177"/>
                </a:lnTo>
                <a:lnTo>
                  <a:pt x="0" y="7234177"/>
                </a:lnTo>
                <a:lnTo>
                  <a:pt x="0" y="0"/>
                </a:lnTo>
                <a:close/>
              </a:path>
            </a:pathLst>
          </a:custGeom>
          <a:blipFill>
            <a:blip r:embed="rId3"/>
            <a:stretch>
              <a:fillRect b="-11904"/>
            </a:stretch>
          </a:blipFill>
        </p:spPr>
      </p:sp>
      <p:sp>
        <p:nvSpPr>
          <p:cNvPr id="4" name="TextBox 4"/>
          <p:cNvSpPr txBox="1"/>
          <p:nvPr/>
        </p:nvSpPr>
        <p:spPr>
          <a:xfrm>
            <a:off x="939863" y="-330137"/>
            <a:ext cx="7670737" cy="3539430"/>
          </a:xfrm>
          <a:prstGeom prst="rect">
            <a:avLst/>
          </a:prstGeom>
        </p:spPr>
        <p:txBody>
          <a:bodyPr wrap="square" lIns="0" tIns="0" rIns="0" bIns="0" rtlCol="0" anchor="t">
            <a:spAutoFit/>
          </a:bodyPr>
          <a:lstStyle/>
          <a:p>
            <a:pPr>
              <a:lnSpc>
                <a:spcPts val="9240"/>
              </a:lnSpc>
              <a:spcBef>
                <a:spcPct val="0"/>
              </a:spcBef>
            </a:pPr>
            <a:endParaRPr dirty="0"/>
          </a:p>
          <a:p>
            <a:pPr>
              <a:lnSpc>
                <a:spcPts val="9240"/>
              </a:lnSpc>
              <a:spcBef>
                <a:spcPct val="0"/>
              </a:spcBef>
            </a:pPr>
            <a:r>
              <a:rPr lang="en-US" sz="6600" spc="224" dirty="0">
                <a:solidFill>
                  <a:srgbClr val="000000"/>
                </a:solidFill>
                <a:latin typeface="Cormorant Garamond"/>
                <a:ea typeface="Cormorant Garamond"/>
                <a:cs typeface="Cormorant Garamond"/>
                <a:sym typeface="Cormorant Garamond"/>
              </a:rPr>
              <a:t>User Experience</a:t>
            </a:r>
          </a:p>
          <a:p>
            <a:pPr>
              <a:lnSpc>
                <a:spcPts val="9240"/>
              </a:lnSpc>
              <a:spcBef>
                <a:spcPct val="0"/>
              </a:spcBef>
            </a:pPr>
            <a:endParaRPr lang="en-US" sz="6600" spc="224" dirty="0">
              <a:solidFill>
                <a:srgbClr val="000000"/>
              </a:solidFill>
              <a:latin typeface="Cormorant Garamond"/>
              <a:ea typeface="Cormorant Garamond"/>
              <a:cs typeface="Cormorant Garamond"/>
              <a:sym typeface="Cormorant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333" b="-12333"/>
            </a:stretch>
          </a:blipFill>
        </p:spPr>
      </p:sp>
      <p:sp>
        <p:nvSpPr>
          <p:cNvPr id="3" name="Freeform 3"/>
          <p:cNvSpPr/>
          <p:nvPr/>
        </p:nvSpPr>
        <p:spPr>
          <a:xfrm>
            <a:off x="3565935" y="2116455"/>
            <a:ext cx="11156130" cy="7251484"/>
          </a:xfrm>
          <a:custGeom>
            <a:avLst/>
            <a:gdLst/>
            <a:ahLst/>
            <a:cxnLst/>
            <a:rect l="l" t="t" r="r" b="b"/>
            <a:pathLst>
              <a:path w="11156130" h="7251484">
                <a:moveTo>
                  <a:pt x="0" y="0"/>
                </a:moveTo>
                <a:lnTo>
                  <a:pt x="11156130" y="0"/>
                </a:lnTo>
                <a:lnTo>
                  <a:pt x="11156130" y="7251484"/>
                </a:lnTo>
                <a:lnTo>
                  <a:pt x="0" y="7251484"/>
                </a:lnTo>
                <a:lnTo>
                  <a:pt x="0" y="0"/>
                </a:lnTo>
                <a:close/>
              </a:path>
            </a:pathLst>
          </a:custGeom>
          <a:blipFill>
            <a:blip r:embed="rId3"/>
            <a:stretch>
              <a:fillRect/>
            </a:stretch>
          </a:blipFill>
        </p:spPr>
      </p:sp>
      <p:sp>
        <p:nvSpPr>
          <p:cNvPr id="4" name="TextBox 4"/>
          <p:cNvSpPr txBox="1"/>
          <p:nvPr/>
        </p:nvSpPr>
        <p:spPr>
          <a:xfrm>
            <a:off x="1028700" y="895350"/>
            <a:ext cx="12496584" cy="2308860"/>
          </a:xfrm>
          <a:prstGeom prst="rect">
            <a:avLst/>
          </a:prstGeom>
        </p:spPr>
        <p:txBody>
          <a:bodyPr lIns="0" tIns="0" rIns="0" bIns="0" rtlCol="0" anchor="t">
            <a:spAutoFit/>
          </a:bodyPr>
          <a:lstStyle/>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Crc Cards</a:t>
            </a:r>
          </a:p>
          <a:p>
            <a:pPr algn="l">
              <a:lnSpc>
                <a:spcPts val="9240"/>
              </a:lnSpc>
              <a:spcBef>
                <a:spcPct val="0"/>
              </a:spcBef>
            </a:pPr>
            <a:r>
              <a:rPr lang="en-US" sz="6600" spc="224">
                <a:solidFill>
                  <a:srgbClr val="000000"/>
                </a:solidFill>
                <a:latin typeface="Cormorant Garamond"/>
                <a:ea typeface="Cormorant Garamond"/>
                <a:cs typeface="Cormorant Garamond"/>
                <a:sym typeface="Cormorant Garamond"/>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4111" b="-14111"/>
            </a:stretch>
          </a:blipFill>
        </p:spPr>
      </p:sp>
      <p:sp>
        <p:nvSpPr>
          <p:cNvPr id="3" name="TextBox 3"/>
          <p:cNvSpPr txBox="1"/>
          <p:nvPr/>
        </p:nvSpPr>
        <p:spPr>
          <a:xfrm>
            <a:off x="1028700" y="895350"/>
            <a:ext cx="17259300" cy="1137285"/>
          </a:xfrm>
          <a:prstGeom prst="rect">
            <a:avLst/>
          </a:prstGeom>
        </p:spPr>
        <p:txBody>
          <a:bodyPr lIns="0" tIns="0" rIns="0" bIns="0" rtlCol="0" anchor="t">
            <a:spAutoFit/>
          </a:bodyPr>
          <a:lstStyle/>
          <a:p>
            <a:pPr marL="0" lvl="0" indent="0" algn="l">
              <a:lnSpc>
                <a:spcPts val="9240"/>
              </a:lnSpc>
              <a:spcBef>
                <a:spcPct val="0"/>
              </a:spcBef>
            </a:pPr>
            <a:r>
              <a:rPr lang="en-US" sz="6600" spc="224">
                <a:solidFill>
                  <a:srgbClr val="000000"/>
                </a:solidFill>
                <a:latin typeface="Cormorant Garamond"/>
                <a:ea typeface="Cormorant Garamond"/>
                <a:cs typeface="Cormorant Garamond"/>
                <a:sym typeface="Cormorant Garamond"/>
              </a:rPr>
              <a:t>Technical Design (UML Diagram)</a:t>
            </a:r>
          </a:p>
        </p:txBody>
      </p:sp>
      <p:sp>
        <p:nvSpPr>
          <p:cNvPr id="4" name="TextBox 4"/>
          <p:cNvSpPr txBox="1"/>
          <p:nvPr/>
        </p:nvSpPr>
        <p:spPr>
          <a:xfrm>
            <a:off x="1028700" y="3377990"/>
            <a:ext cx="16230600" cy="3742799"/>
          </a:xfrm>
          <a:prstGeom prst="rect">
            <a:avLst/>
          </a:prstGeom>
        </p:spPr>
        <p:txBody>
          <a:bodyPr lIns="0" tIns="0" rIns="0" bIns="0" rtlCol="0" anchor="t">
            <a:spAutoFit/>
          </a:bodyPr>
          <a:lstStyle/>
          <a:p>
            <a:pPr algn="l">
              <a:lnSpc>
                <a:spcPts val="4229"/>
              </a:lnSpc>
            </a:pPr>
            <a:r>
              <a:rPr lang="en-US" sz="3020">
                <a:solidFill>
                  <a:srgbClr val="000000"/>
                </a:solidFill>
                <a:latin typeface="Catchy Mager"/>
                <a:ea typeface="Catchy Mager"/>
                <a:cs typeface="Catchy Mager"/>
                <a:sym typeface="Catchy Mager"/>
              </a:rPr>
              <a:t>The following UML class diagram represents the conceptual structure of the GetClasses system. It illustrates inheritance relationships, attributes, methods, and associations between main entities. </a:t>
            </a:r>
          </a:p>
          <a:p>
            <a:pPr algn="l">
              <a:lnSpc>
                <a:spcPts val="4229"/>
              </a:lnSpc>
            </a:pPr>
            <a:endParaRPr lang="en-US" sz="3020">
              <a:solidFill>
                <a:srgbClr val="000000"/>
              </a:solidFill>
              <a:latin typeface="Catchy Mager"/>
              <a:ea typeface="Catchy Mager"/>
              <a:cs typeface="Catchy Mager"/>
              <a:sym typeface="Catchy Mager"/>
            </a:endParaRPr>
          </a:p>
          <a:p>
            <a:pPr algn="l">
              <a:lnSpc>
                <a:spcPts val="4229"/>
              </a:lnSpc>
              <a:spcBef>
                <a:spcPct val="0"/>
              </a:spcBef>
            </a:pPr>
            <a:r>
              <a:rPr lang="en-US" sz="3020">
                <a:solidFill>
                  <a:srgbClr val="000000"/>
                </a:solidFill>
                <a:latin typeface="Catchy Mager"/>
                <a:ea typeface="Catchy Mager"/>
                <a:cs typeface="Catchy Mager"/>
                <a:sym typeface="Catchy Mager"/>
              </a:rPr>
              <a:t>The diagram highlights class hierarchies where the base class User acts as the parent of specialized subclasses StudentUser, TutorUser, and AdminUser. Each subclass extends the base behavior to meet specific user needs, demonstrating OOP principles such as inheritance, polymorphism, and encapsulation.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4111" b="-14111"/>
            </a:stretch>
          </a:blipFill>
        </p:spPr>
      </p:sp>
      <p:sp>
        <p:nvSpPr>
          <p:cNvPr id="3" name="Freeform 3"/>
          <p:cNvSpPr/>
          <p:nvPr/>
        </p:nvSpPr>
        <p:spPr>
          <a:xfrm>
            <a:off x="7938335" y="591678"/>
            <a:ext cx="9111162" cy="9103645"/>
          </a:xfrm>
          <a:custGeom>
            <a:avLst/>
            <a:gdLst/>
            <a:ahLst/>
            <a:cxnLst/>
            <a:rect l="l" t="t" r="r" b="b"/>
            <a:pathLst>
              <a:path w="9111162" h="9103645">
                <a:moveTo>
                  <a:pt x="0" y="0"/>
                </a:moveTo>
                <a:lnTo>
                  <a:pt x="9111162" y="0"/>
                </a:lnTo>
                <a:lnTo>
                  <a:pt x="9111162" y="9103644"/>
                </a:lnTo>
                <a:lnTo>
                  <a:pt x="0" y="9103644"/>
                </a:lnTo>
                <a:lnTo>
                  <a:pt x="0" y="0"/>
                </a:lnTo>
                <a:close/>
              </a:path>
            </a:pathLst>
          </a:custGeom>
          <a:blipFill>
            <a:blip r:embed="rId3"/>
            <a:stretch>
              <a:fillRect/>
            </a:stretch>
          </a:blipFill>
        </p:spPr>
      </p:sp>
      <p:sp>
        <p:nvSpPr>
          <p:cNvPr id="4" name="TextBox 4"/>
          <p:cNvSpPr txBox="1"/>
          <p:nvPr/>
        </p:nvSpPr>
        <p:spPr>
          <a:xfrm>
            <a:off x="1028700" y="895350"/>
            <a:ext cx="6909635" cy="2308860"/>
          </a:xfrm>
          <a:prstGeom prst="rect">
            <a:avLst/>
          </a:prstGeom>
        </p:spPr>
        <p:txBody>
          <a:bodyPr lIns="0" tIns="0" rIns="0" bIns="0" rtlCol="0" anchor="t">
            <a:spAutoFit/>
          </a:bodyPr>
          <a:lstStyle/>
          <a:p>
            <a:pPr marL="0" lvl="0" indent="0" algn="l">
              <a:lnSpc>
                <a:spcPts val="9240"/>
              </a:lnSpc>
              <a:spcBef>
                <a:spcPct val="0"/>
              </a:spcBef>
            </a:pPr>
            <a:r>
              <a:rPr lang="en-US" sz="6600" spc="224">
                <a:solidFill>
                  <a:srgbClr val="000000"/>
                </a:solidFill>
                <a:latin typeface="Cormorant Garamond"/>
                <a:ea typeface="Cormorant Garamond"/>
                <a:cs typeface="Cormorant Garamond"/>
                <a:sym typeface="Cormorant Garamond"/>
              </a:rPr>
              <a:t>Technical Design (UML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743</Words>
  <Application>Microsoft Office PowerPoint</Application>
  <PresentationFormat>Personalizado</PresentationFormat>
  <Paragraphs>71</Paragraphs>
  <Slides>20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Catchy Mager</vt:lpstr>
      <vt:lpstr>Arial</vt:lpstr>
      <vt:lpstr>Cormorant Garamond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Proyecto de Belleza Aesthetic Crema</dc:title>
  <dc:creator>JHON GONZALEZ</dc:creator>
  <cp:lastModifiedBy>jhon gonzalez</cp:lastModifiedBy>
  <cp:revision>2</cp:revision>
  <dcterms:created xsi:type="dcterms:W3CDTF">2006-08-16T00:00:00Z</dcterms:created>
  <dcterms:modified xsi:type="dcterms:W3CDTF">2025-10-20T23:49:42Z</dcterms:modified>
  <dc:identifier>DAG2LFfv05Y</dc:identifier>
</cp:coreProperties>
</file>